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KMK4cCr1GDCXtd+5AvfQu5k6x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8920ef3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8920ef3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78920ef3b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8920ef3b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8920ef3bc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78920ef3bc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8920ef3b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8920ef3bc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27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78920ef3bc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8920ef3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8920ef3b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78920ef3b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8920ef3b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8920ef3b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78920ef3b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8920ef3b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8920ef3bc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78920ef3bc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8920ef3b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78920ef3bc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278920ef3bc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eal Gradient">
  <p:cSld name="Title Slide Teal Gradient">
    <p:bg>
      <p:bgPr>
        <a:gradFill>
          <a:gsLst>
            <a:gs pos="0">
              <a:srgbClr val="0057A5"/>
            </a:gs>
            <a:gs pos="100000">
              <a:srgbClr val="00ABB6"/>
            </a:gs>
          </a:gsLst>
          <a:lin ang="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7628" y="435429"/>
            <a:ext cx="5120342" cy="14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6978650" y="2063750"/>
            <a:ext cx="4869063" cy="151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2"/>
          </p:nvPr>
        </p:nvSpPr>
        <p:spPr>
          <a:xfrm>
            <a:off x="6978650" y="3786062"/>
            <a:ext cx="4869063" cy="21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-2046511" y="-1240971"/>
            <a:ext cx="10207065" cy="1013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3">
  <p:cSld name="Content Slide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>
            <a:spLocks noGrp="1"/>
          </p:cNvSpPr>
          <p:nvPr>
            <p:ph type="pic" idx="2"/>
          </p:nvPr>
        </p:nvSpPr>
        <p:spPr>
          <a:xfrm>
            <a:off x="540000" y="478463"/>
            <a:ext cx="5975100" cy="56884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6919018" y="1551765"/>
            <a:ext cx="4869063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3"/>
          </p:nvPr>
        </p:nvSpPr>
        <p:spPr>
          <a:xfrm>
            <a:off x="5617030" y="3322671"/>
            <a:ext cx="6171051" cy="197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4">
  <p:cSld name="Content Slide_4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>
            <a:spLocks noGrp="1"/>
          </p:cNvSpPr>
          <p:nvPr>
            <p:ph type="pic" idx="2"/>
          </p:nvPr>
        </p:nvSpPr>
        <p:spPr>
          <a:xfrm>
            <a:off x="7632700" y="-1"/>
            <a:ext cx="4559300" cy="61976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457200" y="539750"/>
            <a:ext cx="680085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3"/>
          </p:nvPr>
        </p:nvSpPr>
        <p:spPr>
          <a:xfrm>
            <a:off x="457200" y="1234345"/>
            <a:ext cx="6800850" cy="79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AB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4"/>
          </p:nvPr>
        </p:nvSpPr>
        <p:spPr>
          <a:xfrm>
            <a:off x="457200" y="2039596"/>
            <a:ext cx="6800850" cy="384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5">
  <p:cSld name="Content Slide_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0" y="-1"/>
            <a:ext cx="4559300" cy="61976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5092700" y="539750"/>
            <a:ext cx="6769100" cy="50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3"/>
          </p:nvPr>
        </p:nvSpPr>
        <p:spPr>
          <a:xfrm>
            <a:off x="5092700" y="1276708"/>
            <a:ext cx="6769100" cy="460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5B">
  <p:cSld name="Content Slide_5B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0" y="-1"/>
            <a:ext cx="4559300" cy="61976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5092700" y="539749"/>
            <a:ext cx="6769100" cy="11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3"/>
          </p:nvPr>
        </p:nvSpPr>
        <p:spPr>
          <a:xfrm>
            <a:off x="5092700" y="1909482"/>
            <a:ext cx="6769100" cy="396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6">
  <p:cSld name="Content slide6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38" y="647700"/>
            <a:ext cx="9207501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>
            <a:spLocks noGrp="1"/>
          </p:cNvSpPr>
          <p:nvPr>
            <p:ph type="pic" idx="2"/>
          </p:nvPr>
        </p:nvSpPr>
        <p:spPr>
          <a:xfrm>
            <a:off x="-1986391" y="936624"/>
            <a:ext cx="6992938" cy="44134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5664200" y="1090613"/>
            <a:ext cx="6108700" cy="49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3"/>
          </p:nvPr>
        </p:nvSpPr>
        <p:spPr>
          <a:xfrm>
            <a:off x="5664200" y="1976356"/>
            <a:ext cx="5992264" cy="290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" name="Google Shape;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(End Slide)">
  <p:cSld name="Thank you (End Slide)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>
            <a:spLocks noGrp="1"/>
          </p:cNvSpPr>
          <p:nvPr>
            <p:ph type="pic" idx="2"/>
          </p:nvPr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476249" y="2305844"/>
            <a:ext cx="6915151" cy="11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3"/>
          </p:nvPr>
        </p:nvSpPr>
        <p:spPr>
          <a:xfrm>
            <a:off x="476250" y="3593368"/>
            <a:ext cx="6915150" cy="79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1B (BLANK)">
  <p:cSld name="Content Slide_1B (BLANK)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1">
  <p:cSld name="Title Slide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>
            <a:spLocks noGrp="1"/>
          </p:cNvSpPr>
          <p:nvPr>
            <p:ph type="pic" idx="2"/>
          </p:nvPr>
        </p:nvSpPr>
        <p:spPr>
          <a:xfrm>
            <a:off x="900000" y="0"/>
            <a:ext cx="5711938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" name="Google Shape;23;p16"/>
          <p:cNvSpPr/>
          <p:nvPr/>
        </p:nvSpPr>
        <p:spPr>
          <a:xfrm>
            <a:off x="0" y="0"/>
            <a:ext cx="900113" cy="6858000"/>
          </a:xfrm>
          <a:prstGeom prst="rect">
            <a:avLst/>
          </a:prstGeom>
          <a:gradFill>
            <a:gsLst>
              <a:gs pos="0">
                <a:srgbClr val="0057A5"/>
              </a:gs>
              <a:gs pos="100000">
                <a:srgbClr val="00ABB6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B7D4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6611938" y="0"/>
            <a:ext cx="558006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6978650" y="2063750"/>
            <a:ext cx="4869063" cy="151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3"/>
          </p:nvPr>
        </p:nvSpPr>
        <p:spPr>
          <a:xfrm>
            <a:off x="6978650" y="3786062"/>
            <a:ext cx="4869063" cy="21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AB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7628" y="435429"/>
            <a:ext cx="5120342" cy="143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(QUOTE)">
  <p:cSld name="Break Slide (QUOTE)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661093" y="2372582"/>
            <a:ext cx="10869813" cy="21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(QUOTE2)">
  <p:cSld name="Break Slide (QUOTE2)">
    <p:bg>
      <p:bgPr>
        <a:gradFill>
          <a:gsLst>
            <a:gs pos="0">
              <a:srgbClr val="0057A5"/>
            </a:gs>
            <a:gs pos="100000">
              <a:srgbClr val="00ABB6"/>
            </a:gs>
          </a:gsLst>
          <a:lin ang="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661093" y="2372582"/>
            <a:ext cx="10869813" cy="21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1 (BLANK)">
  <p:cSld name="Content Slide_1 (BLANK)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615950" y="1170845"/>
            <a:ext cx="10960100" cy="46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AB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3"/>
          </p:nvPr>
        </p:nvSpPr>
        <p:spPr>
          <a:xfrm>
            <a:off x="615950" y="1976096"/>
            <a:ext cx="10960100" cy="41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2-col (BLANK)">
  <p:cSld name="Content Slide_2-col (BLANK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5950" y="1170845"/>
            <a:ext cx="10960100" cy="46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ABB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3"/>
          </p:nvPr>
        </p:nvSpPr>
        <p:spPr>
          <a:xfrm>
            <a:off x="615949" y="1976096"/>
            <a:ext cx="5258639" cy="409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NTR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TR"/>
              <a:buChar char="›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4"/>
          </p:nvPr>
        </p:nvSpPr>
        <p:spPr>
          <a:xfrm>
            <a:off x="6317411" y="1976096"/>
            <a:ext cx="5258639" cy="409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2-col B (BLANK)">
  <p:cSld name="Content Slide_2-col B (BLANK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615949" y="1347106"/>
            <a:ext cx="5258639" cy="473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317411" y="1347106"/>
            <a:ext cx="5258639" cy="473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Photo Strips">
  <p:cSld name="Content Slide Photo Strip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>
            <a:spLocks noGrp="1"/>
          </p:cNvSpPr>
          <p:nvPr>
            <p:ph type="pic" idx="2"/>
          </p:nvPr>
        </p:nvSpPr>
        <p:spPr>
          <a:xfrm>
            <a:off x="5457024" y="-2"/>
            <a:ext cx="6679543" cy="577348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508000" y="539750"/>
            <a:ext cx="4646813" cy="98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7A5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7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507999" y="1812471"/>
            <a:ext cx="4646813" cy="275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400"/>
              <a:buFont typeface="NTR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800"/>
              <a:buFont typeface="NTR"/>
              <a:buChar char="›"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37" y="6255493"/>
            <a:ext cx="2174910" cy="62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6244683"/>
            <a:ext cx="12192000" cy="621255"/>
          </a:xfrm>
          <a:prstGeom prst="rect">
            <a:avLst/>
          </a:prstGeom>
          <a:gradFill>
            <a:gsLst>
              <a:gs pos="0">
                <a:srgbClr val="0057A5"/>
              </a:gs>
              <a:gs pos="100000">
                <a:srgbClr val="00ABB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11672600" y="6520592"/>
            <a:ext cx="4579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y.clevelandclinic.org/health/procedures/kyphoplasty" TargetMode="External"/><Relationship Id="rId3" Type="http://schemas.openxmlformats.org/officeDocument/2006/relationships/hyperlink" Target="https://doi.org/10.1177/2192568218770769" TargetMode="External"/><Relationship Id="rId7" Type="http://schemas.openxmlformats.org/officeDocument/2006/relationships/hyperlink" Target="https://spinehealth.org/article/osteoporosi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4995268/" TargetMode="External"/><Relationship Id="rId5" Type="http://schemas.openxmlformats.org/officeDocument/2006/relationships/hyperlink" Target="https://www.ncbi.nlm.nih.gov/books/NBK441989/" TargetMode="External"/><Relationship Id="rId4" Type="http://schemas.openxmlformats.org/officeDocument/2006/relationships/hyperlink" Target="https://www.ncbi.nlm.nih.gov/books/NBK44813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683492" y="2029114"/>
            <a:ext cx="11164200" cy="15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Degenerative &amp; Osteoporotic Spine Diseases: Surgical Management </a:t>
            </a:r>
            <a:endParaRPr sz="480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2"/>
          </p:nvPr>
        </p:nvSpPr>
        <p:spPr>
          <a:xfrm>
            <a:off x="683492" y="4082396"/>
            <a:ext cx="4869063" cy="21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Justin Millard, MD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8920ef3bc_0_0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Operative Treatment </a:t>
            </a:r>
            <a:endParaRPr/>
          </a:p>
        </p:txBody>
      </p:sp>
      <p:sp>
        <p:nvSpPr>
          <p:cNvPr id="158" name="Google Shape;158;g278920ef3bc_0_0"/>
          <p:cNvSpPr txBox="1">
            <a:spLocks noGrp="1"/>
          </p:cNvSpPr>
          <p:nvPr>
            <p:ph type="body" idx="2"/>
          </p:nvPr>
        </p:nvSpPr>
        <p:spPr>
          <a:xfrm>
            <a:off x="615950" y="1347100"/>
            <a:ext cx="5941500" cy="473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/>
              <a:t>Interbody Fusion</a:t>
            </a:r>
            <a:endParaRPr sz="1900"/>
          </a:p>
          <a:p>
            <a:pPr marL="457200" lvl="0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Goal: Address discogenic pain and restore intervertebral height indirectly decompressing nerves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Different approaches exist: 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posterior approach involves laminectomy, partial or complete facetectomy, discectomy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transforaminal approach is a modification of posterior where the disc is exposed through the foramen with a facetectomy. 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anterior approach is performed through the side of the body to expose the front of the vertebrae</a:t>
            </a: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59" name="Google Shape;159;g278920ef3b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00" y="347600"/>
            <a:ext cx="4324250" cy="57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78920ef3bc_0_0"/>
          <p:cNvSpPr txBox="1"/>
          <p:nvPr/>
        </p:nvSpPr>
        <p:spPr>
          <a:xfrm>
            <a:off x="10796675" y="2035825"/>
            <a:ext cx="1511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spinous process</a:t>
            </a:r>
            <a:endParaRPr/>
          </a:p>
        </p:txBody>
      </p:sp>
      <p:cxnSp>
        <p:nvCxnSpPr>
          <p:cNvPr id="161" name="Google Shape;161;g278920ef3bc_0_0"/>
          <p:cNvCxnSpPr>
            <a:stCxn id="160" idx="1"/>
          </p:cNvCxnSpPr>
          <p:nvPr/>
        </p:nvCxnSpPr>
        <p:spPr>
          <a:xfrm rot="10800000">
            <a:off x="10500875" y="2100025"/>
            <a:ext cx="295800" cy="1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g278920ef3bc_0_0"/>
          <p:cNvCxnSpPr/>
          <p:nvPr/>
        </p:nvCxnSpPr>
        <p:spPr>
          <a:xfrm rot="10800000">
            <a:off x="9921700" y="1913550"/>
            <a:ext cx="1055100" cy="64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g278920ef3bc_0_0"/>
          <p:cNvCxnSpPr/>
          <p:nvPr/>
        </p:nvCxnSpPr>
        <p:spPr>
          <a:xfrm rot="10800000">
            <a:off x="9540625" y="2066000"/>
            <a:ext cx="1461900" cy="94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g278920ef3bc_0_0"/>
          <p:cNvCxnSpPr/>
          <p:nvPr/>
        </p:nvCxnSpPr>
        <p:spPr>
          <a:xfrm rot="10800000" flipH="1">
            <a:off x="8171850" y="2100175"/>
            <a:ext cx="714600" cy="33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g278920ef3bc_0_0"/>
          <p:cNvCxnSpPr/>
          <p:nvPr/>
        </p:nvCxnSpPr>
        <p:spPr>
          <a:xfrm rot="10800000" flipH="1">
            <a:off x="8017450" y="1765425"/>
            <a:ext cx="1214400" cy="42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g278920ef3bc_0_0"/>
          <p:cNvSpPr txBox="1"/>
          <p:nvPr/>
        </p:nvSpPr>
        <p:spPr>
          <a:xfrm>
            <a:off x="10949075" y="2416825"/>
            <a:ext cx="862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lamina</a:t>
            </a:r>
            <a:endParaRPr/>
          </a:p>
        </p:txBody>
      </p:sp>
      <p:sp>
        <p:nvSpPr>
          <p:cNvPr id="167" name="Google Shape;167;g278920ef3bc_0_0"/>
          <p:cNvSpPr txBox="1"/>
          <p:nvPr/>
        </p:nvSpPr>
        <p:spPr>
          <a:xfrm>
            <a:off x="10949075" y="2874025"/>
            <a:ext cx="7146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facet</a:t>
            </a:r>
            <a:endParaRPr/>
          </a:p>
        </p:txBody>
      </p:sp>
      <p:sp>
        <p:nvSpPr>
          <p:cNvPr id="168" name="Google Shape;168;g278920ef3bc_0_0"/>
          <p:cNvSpPr txBox="1"/>
          <p:nvPr/>
        </p:nvSpPr>
        <p:spPr>
          <a:xfrm>
            <a:off x="7215275" y="1959625"/>
            <a:ext cx="1030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foramen</a:t>
            </a:r>
            <a:endParaRPr/>
          </a:p>
        </p:txBody>
      </p:sp>
      <p:sp>
        <p:nvSpPr>
          <p:cNvPr id="169" name="Google Shape;169;g278920ef3bc_0_0"/>
          <p:cNvSpPr txBox="1"/>
          <p:nvPr/>
        </p:nvSpPr>
        <p:spPr>
          <a:xfrm>
            <a:off x="7672475" y="2264425"/>
            <a:ext cx="61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78920ef3bc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8025"/>
            <a:ext cx="3344850" cy="24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78920ef3bc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2158762" y="2020568"/>
            <a:ext cx="3822949" cy="333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78920ef3bc_0_29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Interbody Fusion</a:t>
            </a:r>
            <a:endParaRPr/>
          </a:p>
        </p:txBody>
      </p:sp>
      <p:sp>
        <p:nvSpPr>
          <p:cNvPr id="178" name="Google Shape;178;g278920ef3bc_0_29"/>
          <p:cNvSpPr txBox="1">
            <a:spLocks noGrp="1"/>
          </p:cNvSpPr>
          <p:nvPr>
            <p:ph type="body" idx="2"/>
          </p:nvPr>
        </p:nvSpPr>
        <p:spPr>
          <a:xfrm>
            <a:off x="414350" y="1042080"/>
            <a:ext cx="11363400" cy="16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49250" algn="l" rtl="0">
              <a:spcBef>
                <a:spcPts val="60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Achieved by preparing the endplate of the vertebrae and insertion of interbody device. May supplement with posterior screw instrumentation.</a:t>
            </a:r>
            <a:endParaRPr sz="1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278920ef3bc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549" y="2125900"/>
            <a:ext cx="5883325" cy="36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8920ef3bc_0_35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Operative Treatment</a:t>
            </a:r>
            <a:endParaRPr/>
          </a:p>
        </p:txBody>
      </p:sp>
      <p:sp>
        <p:nvSpPr>
          <p:cNvPr id="186" name="Google Shape;186;g278920ef3bc_0_35"/>
          <p:cNvSpPr txBox="1">
            <a:spLocks noGrp="1"/>
          </p:cNvSpPr>
          <p:nvPr>
            <p:ph type="body" idx="2"/>
          </p:nvPr>
        </p:nvSpPr>
        <p:spPr>
          <a:xfrm>
            <a:off x="615950" y="1118507"/>
            <a:ext cx="10960200" cy="473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Disc Replacement</a:t>
            </a:r>
            <a:endParaRPr sz="200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Goal: insert artificial disc between the vertebrae to replace a natural spinal disc. This will eliminate discogenic pain, restore vertebral height and maintain motion.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Performed for young, active individuals with good bone quality and normal facet joints</a:t>
            </a:r>
            <a:endParaRPr sz="2000"/>
          </a:p>
        </p:txBody>
      </p:sp>
      <p:pic>
        <p:nvPicPr>
          <p:cNvPr id="187" name="Google Shape;187;g278920ef3bc_0_35"/>
          <p:cNvPicPr preferRelativeResize="0"/>
          <p:nvPr/>
        </p:nvPicPr>
        <p:blipFill rotWithShape="1">
          <a:blip r:embed="rId3">
            <a:alphaModFix/>
          </a:blip>
          <a:srcRect l="5419" b="7697"/>
          <a:stretch/>
        </p:blipFill>
        <p:spPr>
          <a:xfrm>
            <a:off x="200376" y="3175200"/>
            <a:ext cx="3621500" cy="2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78920ef3bc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113" y="2887213"/>
            <a:ext cx="343852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78920ef3bc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25" y="3115825"/>
            <a:ext cx="2640279" cy="2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78920ef3bc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8063" y="3121513"/>
            <a:ext cx="20288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8920ef3bc_0_6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Osteoporosis &amp; The Spine</a:t>
            </a:r>
            <a:endParaRPr/>
          </a:p>
        </p:txBody>
      </p:sp>
      <p:sp>
        <p:nvSpPr>
          <p:cNvPr id="197" name="Google Shape;197;g278920ef3bc_0_6"/>
          <p:cNvSpPr txBox="1">
            <a:spLocks noGrp="1"/>
          </p:cNvSpPr>
          <p:nvPr>
            <p:ph type="body" idx="2"/>
          </p:nvPr>
        </p:nvSpPr>
        <p:spPr>
          <a:xfrm>
            <a:off x="706000" y="1118500"/>
            <a:ext cx="6137100" cy="473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Osteoporosis = weakening of the bones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Fragile bones become susceptible to fractures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Spinal compression fractures are the most common ones seen in patients suffering from osteoporosis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25% of postmenopausal women experience spinal compression fractures, which increases to 40% when aged 80+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Patients who experience a compression fracture have five times higher chance of experiencing recurrent fractures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98" name="Google Shape;198;g278920ef3b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400" y="0"/>
            <a:ext cx="3748155" cy="624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8920ef3bc_0_23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Compression Fractures</a:t>
            </a:r>
            <a:endParaRPr/>
          </a:p>
        </p:txBody>
      </p:sp>
      <p:sp>
        <p:nvSpPr>
          <p:cNvPr id="205" name="Google Shape;205;g278920ef3bc_0_23"/>
          <p:cNvSpPr txBox="1">
            <a:spLocks noGrp="1"/>
          </p:cNvSpPr>
          <p:nvPr>
            <p:ph type="body" idx="2"/>
          </p:nvPr>
        </p:nvSpPr>
        <p:spPr>
          <a:xfrm>
            <a:off x="2062200" y="1170750"/>
            <a:ext cx="8067600" cy="17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Osteoporosis-related fractures in the spine may lead to: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g278920ef3bc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50" y="1901400"/>
            <a:ext cx="36195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78920ef3bc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850" y="1687800"/>
            <a:ext cx="3172725" cy="33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78920ef3bc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4600" y="2002345"/>
            <a:ext cx="3101550" cy="23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78920ef3bc_0_23"/>
          <p:cNvSpPr txBox="1">
            <a:spLocks noGrp="1"/>
          </p:cNvSpPr>
          <p:nvPr>
            <p:ph type="body" idx="2"/>
          </p:nvPr>
        </p:nvSpPr>
        <p:spPr>
          <a:xfrm>
            <a:off x="688650" y="4266600"/>
            <a:ext cx="3419400" cy="17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/>
              <a:t>Persistent back pain,</a:t>
            </a:r>
            <a:r>
              <a:rPr lang="en-US" sz="2000"/>
              <a:t> which worsens with movement or activities.</a:t>
            </a: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78920ef3bc_0_23"/>
          <p:cNvSpPr txBox="1">
            <a:spLocks noGrp="1"/>
          </p:cNvSpPr>
          <p:nvPr>
            <p:ph type="body" idx="2"/>
          </p:nvPr>
        </p:nvSpPr>
        <p:spPr>
          <a:xfrm>
            <a:off x="4346250" y="5104800"/>
            <a:ext cx="3838800" cy="17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/>
              <a:t>Change in posture</a:t>
            </a:r>
            <a:r>
              <a:rPr lang="en-US" sz="2000"/>
              <a:t>,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such as exaggerated rounding of the upper back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78920ef3bc_0_23"/>
          <p:cNvSpPr txBox="1">
            <a:spLocks noGrp="1"/>
          </p:cNvSpPr>
          <p:nvPr>
            <p:ph type="body" idx="2"/>
          </p:nvPr>
        </p:nvSpPr>
        <p:spPr>
          <a:xfrm>
            <a:off x="8342375" y="4506075"/>
            <a:ext cx="3930000" cy="17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/>
              <a:t>Limited mobility,</a:t>
            </a:r>
            <a:r>
              <a:rPr lang="en-US" sz="2000"/>
              <a:t>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which may make it challenging to perform daily activities such as walking, bathing, and dressing.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8920ef3bc_0_73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Non-operative Treatment</a:t>
            </a:r>
            <a:endParaRPr/>
          </a:p>
        </p:txBody>
      </p:sp>
      <p:sp>
        <p:nvSpPr>
          <p:cNvPr id="218" name="Google Shape;218;g278920ef3bc_0_73"/>
          <p:cNvSpPr txBox="1">
            <a:spLocks noGrp="1"/>
          </p:cNvSpPr>
          <p:nvPr>
            <p:ph type="body" idx="2"/>
          </p:nvPr>
        </p:nvSpPr>
        <p:spPr>
          <a:xfrm>
            <a:off x="1580900" y="1771725"/>
            <a:ext cx="3721800" cy="473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/>
              <a:t>Rest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/>
              <a:t>Pain medications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/>
              <a:t>Back brace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Physical therapy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</p:txBody>
      </p:sp>
      <p:pic>
        <p:nvPicPr>
          <p:cNvPr id="219" name="Google Shape;219;g278920ef3bc_0_73"/>
          <p:cNvPicPr preferRelativeResize="0"/>
          <p:nvPr/>
        </p:nvPicPr>
        <p:blipFill rotWithShape="1">
          <a:blip r:embed="rId3">
            <a:alphaModFix/>
          </a:blip>
          <a:srcRect l="11331" t="25554" b="13469"/>
          <a:stretch/>
        </p:blipFill>
        <p:spPr>
          <a:xfrm>
            <a:off x="5238225" y="1495400"/>
            <a:ext cx="6097200" cy="41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8920ef3bc_0_86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200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Operative Treatment</a:t>
            </a:r>
            <a:endParaRPr/>
          </a:p>
        </p:txBody>
      </p:sp>
      <p:sp>
        <p:nvSpPr>
          <p:cNvPr id="226" name="Google Shape;226;g278920ef3bc_0_86"/>
          <p:cNvSpPr txBox="1">
            <a:spLocks noGrp="1"/>
          </p:cNvSpPr>
          <p:nvPr>
            <p:ph type="body" idx="2"/>
          </p:nvPr>
        </p:nvSpPr>
        <p:spPr>
          <a:xfrm>
            <a:off x="615950" y="1347100"/>
            <a:ext cx="5480100" cy="473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/>
              <a:t>Kyphoplasty</a:t>
            </a:r>
            <a:endParaRPr sz="2100"/>
          </a:p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Fractured vertebrae filled with cement to strengthen the vertebra and reduce pain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Minimally invasive, short duration, and outpatient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Symptoms should improve by 48 hours after the procedure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You may be a candidate if you have worsening back pain after a trial of nonoperative treatment</a:t>
            </a:r>
            <a:endParaRPr sz="2100"/>
          </a:p>
        </p:txBody>
      </p:sp>
      <p:pic>
        <p:nvPicPr>
          <p:cNvPr id="227" name="Google Shape;227;g278920ef3bc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201" y="165200"/>
            <a:ext cx="4997750" cy="61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Licciardone JC. The epidemiology and medical management of low back pain during ambulatory medical care visits in the United States. Osteopath Med Prim Care. 2008 Nov 24;2:11. doi: 10.1186/1750-4732-2-11. PMID: 19025636; PMCID: PMC2631527.</a:t>
            </a:r>
            <a:endParaRPr sz="140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Ravindra VM, Senglaub SS, Rattani A, et al. Degenerative Lumbar Spine Disease: Estimating Global Incidence and Worldwide Volume. </a:t>
            </a:r>
            <a:r>
              <a:rPr lang="en-US" sz="1400" i="1"/>
              <a:t>Global Spine Journal</a:t>
            </a:r>
            <a:r>
              <a:rPr lang="en-US" sz="1400"/>
              <a:t>. 2018;8(8):784-794. doi: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10.1177/2192568218770769</a:t>
            </a:r>
            <a:endParaRPr sz="140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Donnally III CJ, Hanna A, Varacallo M. Lumbar Degenerative Disk Disease. [Updated 2023 Aug 4]. In: StatPearls [Internet]. Treasure Island (FL): StatPearls Publishing; 2024 Jan-. Available from: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https://www.ncbi.nlm.nih.gov/books/NBK448134/</a:t>
            </a:r>
            <a:endParaRPr sz="140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Raja A, Hoang S, Patel P, et al. Spinal Stenosis. [Updated 2023 Jun 12]. In: StatPearls [Internet]. Treasure Island (FL): StatPearls Publishing; 2024 Jan-. Available from: 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https://www.ncbi.nlm.nih.gov/books/NBK441989/</a:t>
            </a:r>
            <a:endParaRPr sz="140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Traeger A, Buchbinder R, Harris I, Maher C. Diagnosis and management of low-back pain in primary care. CMAJ. 2017 Nov 13;189(45):E1386-E1395. doi: 10.1503/cmaj.170527. PMID: 29133540; PMCID: PMC5687927.</a:t>
            </a:r>
            <a:endParaRPr sz="140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Lee YC, Zotti MG, Osti OL. Operative Management of Lumbar Degenerative Disc Disease. Asian Spine J. 2016 Aug;10(4):801-19. doi: 10.4184/asj.2016.10.4.801. Epub 2016 Aug 16. PMID: 27559465; PMCID: PMC4995268. 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https://www.ncbi.nlm.nih.gov/pmc/articles/PMC4995268/</a:t>
            </a:r>
            <a:r>
              <a:rPr lang="en-US" sz="14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oboto"/>
              <a:buAutoNum type="arabicPeriod"/>
            </a:pPr>
            <a:r>
              <a:rPr lang="en-US" sz="14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National Spine Health Foundation. Updated January 16, 2024. 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https://spinehealth.org/article/osteoporosis/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Roboto"/>
              <a:buAutoNum type="arabicPeriod"/>
            </a:pPr>
            <a:r>
              <a:rPr lang="en-US" sz="14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Cleveland Clinic. Kyphoplasty. Accessed 7/22/2024. 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/>
              </a:rPr>
              <a:t>https://my.clevelandclinic.org/health/procedures/kyphoplasty</a:t>
            </a:r>
            <a:r>
              <a:rPr lang="en-US" sz="14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alibri"/>
              <a:buNone/>
            </a:pP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Epidemiology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555625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1800"/>
              <a:buFont typeface="Arial"/>
              <a:buChar char="•"/>
            </a:pPr>
            <a:r>
              <a:rPr lang="en-US" sz="1800"/>
              <a:t>Low back pain is one of the leading causes of disability worldwide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Affects 619 million people globally (WHO 2020)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61.7 million physician visits for low back pain in the US in 2008</a:t>
            </a:r>
            <a:r>
              <a:rPr lang="en-US" sz="1600" baseline="30000"/>
              <a:t>1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Prevalence increases with age; greatest among people aged 80-85 years old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800"/>
              <a:buFont typeface="Arial"/>
              <a:buChar char="•"/>
            </a:pPr>
            <a:r>
              <a:rPr lang="en-US" sz="1800"/>
              <a:t>Annual rates in the general population in 2018</a:t>
            </a:r>
            <a:r>
              <a:rPr lang="en-US" sz="1800" baseline="30000"/>
              <a:t>2</a:t>
            </a:r>
            <a:endParaRPr sz="1800" baseline="30000"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39 million individuals with spondylolisthesis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403 million individuals with symptomatic disc degeneration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103 million individuals with spinal stenosis </a:t>
            </a:r>
            <a:endParaRPr/>
          </a:p>
        </p:txBody>
      </p:sp>
      <p:pic>
        <p:nvPicPr>
          <p:cNvPr id="97" name="Google Shape;97;p2" descr="Basic Fact Sheet about Low Back Pain - StemCell A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5080" y="1347107"/>
            <a:ext cx="5405529" cy="3892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Lumbar Spine Anatomy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1800"/>
              <a:buFont typeface="Arial"/>
              <a:buChar char="•"/>
            </a:pPr>
            <a:r>
              <a:rPr lang="en-US" sz="1800"/>
              <a:t>Degeneration can occur at the intervertebral disc, vertebral end plates, vertebral body, facet joints, or ligamentum flavum </a:t>
            </a:r>
            <a:endParaRPr sz="1800"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82" y="2212191"/>
            <a:ext cx="7742245" cy="370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7827" y="2212191"/>
            <a:ext cx="4219518" cy="32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Pathoanatomy</a:t>
            </a: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516001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2800"/>
              <a:buFont typeface="Arial"/>
              <a:buChar char="•"/>
            </a:pPr>
            <a:r>
              <a:rPr lang="en-US" sz="2800"/>
              <a:t>Degenerative changes include: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Cartilage loses water content and wears away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Narrowing of the joint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Osteophyte formation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Synovial cyst formation </a:t>
            </a:r>
            <a:endParaRPr sz="2400"/>
          </a:p>
        </p:txBody>
      </p:sp>
      <p:pic>
        <p:nvPicPr>
          <p:cNvPr id="112" name="Google Shape;112;p6" descr="Imaging of Musculoskeletal Disorders - Degenerative disc dise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5284" y="88452"/>
            <a:ext cx="5249476" cy="293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descr="Spinal Juxta-Facet Cysts - Synovial and Ganglion Cysts - Sydney Neurosp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5284" y="3150080"/>
            <a:ext cx="5249476" cy="357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218787" y="6579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Degenerative Spine Conditions</a:t>
            </a:r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2"/>
          </p:nvPr>
        </p:nvSpPr>
        <p:spPr>
          <a:xfrm>
            <a:off x="615948" y="671153"/>
            <a:ext cx="5406159" cy="5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 b="1"/>
              <a:t>Spondylosis</a:t>
            </a:r>
            <a:r>
              <a:rPr lang="en-US"/>
              <a:t>: degeneration of the vertebrae and disc 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 b="1"/>
              <a:t>Spinal stenosis</a:t>
            </a:r>
            <a:r>
              <a:rPr lang="en-US"/>
              <a:t>: narrowing of the spinal canal due to bony or soft tissue structures </a:t>
            </a:r>
            <a:endParaRPr/>
          </a:p>
        </p:txBody>
      </p:sp>
      <p:pic>
        <p:nvPicPr>
          <p:cNvPr id="120" name="Google Shape;120;p7" descr="https://www.aboutmyclinic.com/images/displayimage/efe1c362a93346ebaff64474ad75bf61b60f2d6a5fc9e49ef0209.jpeg?type=pos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14" y="1154578"/>
            <a:ext cx="3095625" cy="203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6036684" y="655733"/>
            <a:ext cx="5406159" cy="558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rPr>
              <a:t>Spondylolisthesis</a:t>
            </a:r>
            <a:r>
              <a:rPr lang="en-US"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rPr>
              <a:t>: forward slippage of a vertebrae 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rPr>
              <a:t>Scoliosis</a:t>
            </a:r>
            <a:r>
              <a:rPr lang="en-US" sz="1600" b="0" i="0" u="none" strike="noStrike" cap="none">
                <a:solidFill>
                  <a:srgbClr val="343434"/>
                </a:solidFill>
                <a:latin typeface="Verdana"/>
                <a:ea typeface="Verdana"/>
                <a:cs typeface="Verdana"/>
                <a:sym typeface="Verdana"/>
              </a:rPr>
              <a:t>: asymmetric degeneration of the disc space or facet joints resulting in spinal curvature </a:t>
            </a:r>
            <a:endParaRPr sz="1600" b="0" i="0" u="none" strike="noStrike" cap="none">
              <a:solidFill>
                <a:srgbClr val="34343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7" descr="Figure 4. T2-weighted axial slices of the lumbar spine of the same patient at different level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904" y="3798123"/>
            <a:ext cx="4892824" cy="238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 descr="Imaging Techniques for the Diagnosis of Spondylolisthesis | Musculoskeletal  Ke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0507" y="1078034"/>
            <a:ext cx="2650476" cy="210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 descr="360 Motion Preserv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7561" y="3884038"/>
            <a:ext cx="3571326" cy="236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076" y="174451"/>
            <a:ext cx="6022239" cy="606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Signs &amp; Symptoms</a:t>
            </a: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/>
              <a:t>Axial low back pain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/>
              <a:t>Unilateral leg pain, numbness, or tingling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/>
              <a:t>Weakness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Char char="•"/>
            </a:pPr>
            <a:r>
              <a:rPr lang="en-US"/>
              <a:t>Neurogenic claudication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Buttock and leg pain caused by upright walking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Pain relieved by sitting or leaning forward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Decreased walking tolerance 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38" name="Google Shape;138;p9" descr="Low Back Pain, Vertiflex's Superion and How Can It Help: Pain Specialty  Group: Pain Manag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369" y="3529968"/>
            <a:ext cx="4251614" cy="32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 descr="Dermatomes: Definition, chart, and diagr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4764" y="739502"/>
            <a:ext cx="5320145" cy="533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Non-Operative Treatment</a:t>
            </a:r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Anti-inflammatory medications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Muscle relaxants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Activity modifications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Physical therapy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Chiropractic adjustment or manipulation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Acupuncture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Bracing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Epidural steroid injections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Biologics: stem cells vs. platelet rich plasma (PRP)</a:t>
            </a:r>
            <a:endParaRPr/>
          </a:p>
          <a:p>
            <a:pPr marL="2857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615950" y="476250"/>
            <a:ext cx="10960100" cy="69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7A5"/>
              </a:buClr>
              <a:buSzPts val="3600"/>
              <a:buNone/>
            </a:pPr>
            <a:r>
              <a:rPr lang="en-US"/>
              <a:t>Prognosis </a:t>
            </a: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2"/>
          </p:nvPr>
        </p:nvSpPr>
        <p:spPr>
          <a:xfrm>
            <a:off x="615950" y="1347107"/>
            <a:ext cx="10960100" cy="47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90% of low back pain resolves within one year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Factors associated with good outcomes with non-operative treatment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Lack of radiculopathy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Factors associated with worse outcomes with non-operative treatment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Obese patients (BMI &gt;30)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Symptoms present for more than 6 months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ABB6"/>
              </a:buClr>
              <a:buSzPts val="2000"/>
              <a:buFont typeface="Arial"/>
              <a:buChar char="•"/>
            </a:pPr>
            <a:r>
              <a:rPr lang="en-US" sz="2000"/>
              <a:t>If there is persistent and debilitating pain, then may consider surgical management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MH1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AFFA"/>
      </a:accent1>
      <a:accent2>
        <a:srgbClr val="0099EE"/>
      </a:accent2>
      <a:accent3>
        <a:srgbClr val="007EE6"/>
      </a:accent3>
      <a:accent4>
        <a:srgbClr val="0073D2"/>
      </a:accent4>
      <a:accent5>
        <a:srgbClr val="0069C0"/>
      </a:accent5>
      <a:accent6>
        <a:srgbClr val="0060B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976</Words>
  <Application>Microsoft Macintosh PowerPoint</Application>
  <PresentationFormat>Widescreen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Roboto</vt:lpstr>
      <vt:lpstr>NTR</vt:lpstr>
      <vt:lpstr>Calibri</vt:lpstr>
      <vt:lpstr>Arial</vt:lpstr>
      <vt:lpstr>Verdana</vt:lpstr>
      <vt:lpstr>Noto Sans Symbols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Niaz Ahankoob</cp:lastModifiedBy>
  <cp:revision>1</cp:revision>
  <dcterms:created xsi:type="dcterms:W3CDTF">2019-07-21T00:07:26Z</dcterms:created>
  <dcterms:modified xsi:type="dcterms:W3CDTF">2024-07-24T13:45:36Z</dcterms:modified>
</cp:coreProperties>
</file>